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7" r:id="rId2"/>
    <p:sldId id="262" r:id="rId3"/>
    <p:sldId id="261" r:id="rId4"/>
    <p:sldId id="259" r:id="rId5"/>
    <p:sldId id="25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C0C0C0"/>
    <a:srgbClr val="DDDDDD"/>
    <a:srgbClr val="005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6" d="100"/>
          <a:sy n="86" d="100"/>
        </p:scale>
        <p:origin x="14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C2622-90DC-4096-A476-DD6FD1FDF4BA}" type="datetimeFigureOut">
              <a:rPr lang="en-US" smtClean="0"/>
              <a:t>2/15/2024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8C3FE-1881-4A8C-8C2A-A0E7ED3D3861}" type="slidenum">
              <a:rPr lang="en-US" smtClean="0"/>
              <a:t>‹#›</a:t>
            </a:fld>
            <a:endParaRPr lang="en-US"/>
          </a:p>
        </p:txBody>
      </p:sp>
    </p:spTree>
    <p:extLst>
      <p:ext uri="{BB962C8B-B14F-4D97-AF65-F5344CB8AC3E}">
        <p14:creationId xmlns:p14="http://schemas.microsoft.com/office/powerpoint/2010/main" val="88646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6C1FBA-3F22-4C16-9BD0-6823F0928478}"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41472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C32BF-7B18-42EE-B64C-101370B278B0}"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125416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011C-7523-413B-8E40-8E8C169B361F}"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201625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513A0-6824-4470-8D73-D0C62A3BC200}"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131556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5568D5-DF63-45AE-B054-B76EF7BB3035}"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164684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650242-6CF5-46C4-9B2C-7C1F850B0526}"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229806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4EBAE-E6CF-4699-85D8-842EAC5E4159}" type="datetime1">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130923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495982-2C09-4862-BEE8-A3B6571F5232}" type="datetime1">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114258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E42D0-EE2A-4A91-BB7F-0DCDA546A338}" type="datetime1">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77378" y="6484167"/>
            <a:ext cx="2057400" cy="365125"/>
          </a:xfrm>
        </p:spPr>
        <p:txBody>
          <a:bodyPr/>
          <a:lstStyle/>
          <a:p>
            <a:fld id="{0674369E-06AD-4035-A32A-A9B0376C7D9A}" type="slidenum">
              <a:rPr lang="en-US" smtClean="0"/>
              <a:t>‹#›</a:t>
            </a:fld>
            <a:endParaRPr lang="en-US" dirty="0"/>
          </a:p>
        </p:txBody>
      </p:sp>
    </p:spTree>
    <p:extLst>
      <p:ext uri="{BB962C8B-B14F-4D97-AF65-F5344CB8AC3E}">
        <p14:creationId xmlns:p14="http://schemas.microsoft.com/office/powerpoint/2010/main" val="21020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1617D-D865-4D59-A38F-C5E0424CCB77}"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401751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59B871-01A9-4F63-84B7-A6A36DACEB2B}"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369E-06AD-4035-A32A-A9B0376C7D9A}" type="slidenum">
              <a:rPr lang="en-US" smtClean="0"/>
              <a:t>‹#›</a:t>
            </a:fld>
            <a:endParaRPr lang="en-US"/>
          </a:p>
        </p:txBody>
      </p:sp>
    </p:spTree>
    <p:extLst>
      <p:ext uri="{BB962C8B-B14F-4D97-AF65-F5344CB8AC3E}">
        <p14:creationId xmlns:p14="http://schemas.microsoft.com/office/powerpoint/2010/main" val="8465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7D02A-8C5C-40B5-BB0E-09FF743A84C8}" type="datetime1">
              <a:rPr lang="en-US" smtClean="0"/>
              <a:t>2/15/2024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872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4114312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A7A1F-A83B-4037-9315-164A3452E5FC}"/>
              </a:ext>
            </a:extLst>
          </p:cNvPr>
          <p:cNvSpPr/>
          <p:nvPr/>
        </p:nvSpPr>
        <p:spPr>
          <a:xfrm>
            <a:off x="0" y="691192"/>
            <a:ext cx="9144000" cy="393523"/>
          </a:xfrm>
          <a:prstGeom prst="rect">
            <a:avLst/>
          </a:prstGeom>
          <a:solidFill>
            <a:srgbClr val="EEB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a:t>
            </a:r>
          </a:p>
        </p:txBody>
      </p:sp>
      <p:sp>
        <p:nvSpPr>
          <p:cNvPr id="5" name="Title 1">
            <a:extLst>
              <a:ext uri="{FF2B5EF4-FFF2-40B4-BE49-F238E27FC236}">
                <a16:creationId xmlns:a16="http://schemas.microsoft.com/office/drawing/2014/main" id="{3F6E5F4C-2865-6288-C0B0-B943D790AC2A}"/>
              </a:ext>
            </a:extLst>
          </p:cNvPr>
          <p:cNvSpPr txBox="1">
            <a:spLocks/>
          </p:cNvSpPr>
          <p:nvPr/>
        </p:nvSpPr>
        <p:spPr>
          <a:xfrm>
            <a:off x="0" y="691192"/>
            <a:ext cx="9144000" cy="328208"/>
          </a:xfrm>
          <a:prstGeom prst="rect">
            <a:avLst/>
          </a:prstGeom>
          <a:solidFill>
            <a:srgbClr val="00573D"/>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Calibri" panose="020F0502020204030204" pitchFamily="34" charset="0"/>
                <a:cs typeface="Calibri" panose="020F0502020204030204" pitchFamily="34" charset="0"/>
              </a:rPr>
              <a:t>Brand Launch Info guide </a:t>
            </a:r>
          </a:p>
        </p:txBody>
      </p:sp>
      <p:pic>
        <p:nvPicPr>
          <p:cNvPr id="6" name="Picture 5" descr="A picture containing text, graphic design, graphics, dance&#10;&#10;Description automatically generated">
            <a:extLst>
              <a:ext uri="{FF2B5EF4-FFF2-40B4-BE49-F238E27FC236}">
                <a16:creationId xmlns:a16="http://schemas.microsoft.com/office/drawing/2014/main" id="{3C4F3BD5-110B-D830-4FB8-C03B8E4C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0" y="122552"/>
            <a:ext cx="1702008" cy="472308"/>
          </a:xfrm>
          <a:prstGeom prst="rect">
            <a:avLst/>
          </a:prstGeom>
        </p:spPr>
      </p:pic>
      <p:sp>
        <p:nvSpPr>
          <p:cNvPr id="7" name="TextBox 6">
            <a:extLst>
              <a:ext uri="{FF2B5EF4-FFF2-40B4-BE49-F238E27FC236}">
                <a16:creationId xmlns:a16="http://schemas.microsoft.com/office/drawing/2014/main" id="{74A0FE6F-02E0-47CD-B4C5-04B006ADBDF7}"/>
              </a:ext>
            </a:extLst>
          </p:cNvPr>
          <p:cNvSpPr txBox="1"/>
          <p:nvPr/>
        </p:nvSpPr>
        <p:spPr>
          <a:xfrm>
            <a:off x="-125835" y="1383387"/>
            <a:ext cx="9395669" cy="4708981"/>
          </a:xfrm>
          <a:prstGeom prst="rect">
            <a:avLst/>
          </a:prstGeom>
          <a:noFill/>
        </p:spPr>
        <p:txBody>
          <a:bodyPr wrap="square">
            <a:spAutoFit/>
          </a:bodyPr>
          <a:lstStyle/>
          <a:p>
            <a:pPr algn="ctr"/>
            <a:r>
              <a:rPr lang="en-US" sz="2400" dirty="0"/>
              <a:t>Vendors, Please fill out the following slides for Chex to have all relevant information needed for your brand launch. </a:t>
            </a:r>
          </a:p>
          <a:p>
            <a:pPr algn="ctr"/>
            <a:endParaRPr lang="en-US" sz="2400" dirty="0"/>
          </a:p>
          <a:p>
            <a:pPr algn="ctr"/>
            <a:r>
              <a:rPr lang="en-US" sz="2400" u="sng" dirty="0"/>
              <a:t>Please fill out slide 3</a:t>
            </a:r>
            <a:r>
              <a:rPr lang="en-US" sz="2400" dirty="0"/>
              <a:t> using the questions prompted on slide 2. </a:t>
            </a:r>
          </a:p>
          <a:p>
            <a:pPr algn="ctr"/>
            <a:endParaRPr lang="en-US" sz="2400" dirty="0"/>
          </a:p>
          <a:p>
            <a:pPr algn="ctr"/>
            <a:r>
              <a:rPr lang="en-US" sz="2400" dirty="0"/>
              <a:t>  </a:t>
            </a:r>
            <a:r>
              <a:rPr lang="en-US" sz="2400" u="sng" dirty="0"/>
              <a:t>Please fill in slide 4 </a:t>
            </a:r>
            <a:r>
              <a:rPr lang="en-US" sz="2400" dirty="0"/>
              <a:t>with relevant information prompted in the</a:t>
            </a:r>
          </a:p>
          <a:p>
            <a:pPr algn="ctr"/>
            <a:r>
              <a:rPr lang="en-US" sz="2400" dirty="0"/>
              <a:t> text boxes.</a:t>
            </a:r>
          </a:p>
          <a:p>
            <a:pPr algn="ctr"/>
            <a:endParaRPr lang="en-US" sz="2400" dirty="0"/>
          </a:p>
          <a:p>
            <a:pPr algn="ctr"/>
            <a:r>
              <a:rPr lang="en-US" sz="2400" dirty="0"/>
              <a:t>Refer to slide 5 as an example of what a finished slide looks like.</a:t>
            </a:r>
          </a:p>
          <a:p>
            <a:pPr algn="ctr"/>
            <a:endParaRPr lang="en-US" sz="2400" dirty="0"/>
          </a:p>
          <a:p>
            <a:pPr algn="ctr"/>
            <a:r>
              <a:rPr lang="en-US" sz="2400" dirty="0"/>
              <a:t>Thank you! </a:t>
            </a:r>
          </a:p>
          <a:p>
            <a:pPr algn="ctr"/>
            <a:endParaRPr lang="en-US" dirty="0"/>
          </a:p>
          <a:p>
            <a:pPr algn="ctr"/>
            <a:endParaRPr lang="en-US" dirty="0"/>
          </a:p>
        </p:txBody>
      </p:sp>
    </p:spTree>
    <p:extLst>
      <p:ext uri="{BB962C8B-B14F-4D97-AF65-F5344CB8AC3E}">
        <p14:creationId xmlns:p14="http://schemas.microsoft.com/office/powerpoint/2010/main" val="138212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A7A1F-A83B-4037-9315-164A3452E5FC}"/>
              </a:ext>
            </a:extLst>
          </p:cNvPr>
          <p:cNvSpPr/>
          <p:nvPr/>
        </p:nvSpPr>
        <p:spPr>
          <a:xfrm>
            <a:off x="0" y="691192"/>
            <a:ext cx="9144000" cy="393523"/>
          </a:xfrm>
          <a:prstGeom prst="rect">
            <a:avLst/>
          </a:prstGeom>
          <a:solidFill>
            <a:srgbClr val="EEB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a:t>
            </a:r>
          </a:p>
        </p:txBody>
      </p:sp>
      <p:sp>
        <p:nvSpPr>
          <p:cNvPr id="5" name="Title 1">
            <a:extLst>
              <a:ext uri="{FF2B5EF4-FFF2-40B4-BE49-F238E27FC236}">
                <a16:creationId xmlns:a16="http://schemas.microsoft.com/office/drawing/2014/main" id="{3F6E5F4C-2865-6288-C0B0-B943D790AC2A}"/>
              </a:ext>
            </a:extLst>
          </p:cNvPr>
          <p:cNvSpPr txBox="1">
            <a:spLocks/>
          </p:cNvSpPr>
          <p:nvPr/>
        </p:nvSpPr>
        <p:spPr>
          <a:xfrm>
            <a:off x="0" y="691192"/>
            <a:ext cx="9144000" cy="328208"/>
          </a:xfrm>
          <a:prstGeom prst="rect">
            <a:avLst/>
          </a:prstGeom>
          <a:solidFill>
            <a:srgbClr val="00573D"/>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Calibri" panose="020F0502020204030204" pitchFamily="34" charset="0"/>
                <a:cs typeface="Calibri" panose="020F0502020204030204" pitchFamily="34" charset="0"/>
              </a:rPr>
              <a:t>Brand Launch Info guide </a:t>
            </a:r>
          </a:p>
        </p:txBody>
      </p:sp>
      <p:pic>
        <p:nvPicPr>
          <p:cNvPr id="6" name="Picture 5" descr="A picture containing text, graphic design, graphics, dance&#10;&#10;Description automatically generated">
            <a:extLst>
              <a:ext uri="{FF2B5EF4-FFF2-40B4-BE49-F238E27FC236}">
                <a16:creationId xmlns:a16="http://schemas.microsoft.com/office/drawing/2014/main" id="{3C4F3BD5-110B-D830-4FB8-C03B8E4C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0" y="122552"/>
            <a:ext cx="1702008" cy="472308"/>
          </a:xfrm>
          <a:prstGeom prst="rect">
            <a:avLst/>
          </a:prstGeom>
        </p:spPr>
      </p:pic>
      <p:sp>
        <p:nvSpPr>
          <p:cNvPr id="3" name="TextBox 2">
            <a:extLst>
              <a:ext uri="{FF2B5EF4-FFF2-40B4-BE49-F238E27FC236}">
                <a16:creationId xmlns:a16="http://schemas.microsoft.com/office/drawing/2014/main" id="{7844AA2E-19A5-5E3A-2105-0B355E4E01DE}"/>
              </a:ext>
            </a:extLst>
          </p:cNvPr>
          <p:cNvSpPr txBox="1"/>
          <p:nvPr/>
        </p:nvSpPr>
        <p:spPr>
          <a:xfrm>
            <a:off x="338137" y="1356683"/>
            <a:ext cx="8467725" cy="5665910"/>
          </a:xfrm>
          <a:prstGeom prst="rect">
            <a:avLst/>
          </a:prstGeom>
          <a:noFill/>
        </p:spPr>
        <p:txBody>
          <a:bodyPr wrap="square" rtlCol="0">
            <a:spAutoFit/>
          </a:bodyPr>
          <a:lstStyle/>
          <a:p>
            <a:pPr marL="0" marR="0">
              <a:lnSpc>
                <a:spcPct val="115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ITEM NAME(S) and UPC(S)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Note to vendor – this should only include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skus</a:t>
            </a:r>
            <a:r>
              <a:rPr lang="en-US" sz="1400" dirty="0">
                <a:effectLst/>
                <a:latin typeface="Calibri" panose="020F0502020204030204" pitchFamily="34" charset="0"/>
                <a:ea typeface="Calibri" panose="020F0502020204030204" pitchFamily="34" charset="0"/>
                <a:cs typeface="Times New Roman" panose="02020603050405020304" pitchFamily="18" charset="0"/>
              </a:rPr>
              <a:t> that Chex has accepted</a:t>
            </a: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1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2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3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Talking Points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Please include any relevant information below that would be useful for Chex to know when discussing your brand/products </a:t>
            </a:r>
          </a:p>
          <a:p>
            <a:pPr marR="0" lv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Brand Background: How and when did company start? What inspired the brand? Please provide a general overview of who you are and what you do</a:t>
            </a:r>
          </a:p>
          <a:p>
            <a:pPr marL="342900" marR="0" lvl="0" indent="-342900">
              <a:lnSpc>
                <a:spcPct val="115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What makes your brand/prod</a:t>
            </a:r>
            <a:r>
              <a:rPr lang="en-US" sz="1400" dirty="0">
                <a:latin typeface="Calibri" panose="020F0502020204030204" pitchFamily="34" charset="0"/>
                <a:ea typeface="Calibri" panose="020F0502020204030204" pitchFamily="34" charset="0"/>
                <a:cs typeface="Times New Roman" panose="02020603050405020304" pitchFamily="18" charset="0"/>
              </a:rPr>
              <a:t>uct stand out?  What makes product unique to the market and to Chex?</a:t>
            </a:r>
          </a:p>
          <a:p>
            <a:pPr marL="342900" marR="0" lvl="0" indent="-342900">
              <a:lnSpc>
                <a:spcPct val="115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product specific info? Example: product is made with a certain ingredient, product is gluten-free” etc. </a:t>
            </a:r>
          </a:p>
          <a:p>
            <a:pPr marL="342900" indent="-342900">
              <a:lnSpc>
                <a:spcPct val="115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Are there any exclusive claims? Example: “You can only find this product at Chex” or “This is the only brand to do ___,” or “This olive oil is limited edition only; there are only 10,000 bottles made each year, and Chex has claimed 8,000 of them.”</a:t>
            </a:r>
          </a:p>
          <a:p>
            <a:pPr marL="342900" indent="-342900">
              <a:lnSpc>
                <a:spcPct val="115000"/>
              </a:lnSpc>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Why are you passionate about your brand? </a:t>
            </a:r>
          </a:p>
          <a:p>
            <a:pPr marL="342900" indent="-342900">
              <a:lnSpc>
                <a:spcPct val="115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Has your brand/product been featured in any publications, news articles,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5000"/>
              </a:lnSpc>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Please list social media links for the following if applicable: Instagram, Facebook, LinkedIn</a:t>
            </a:r>
          </a:p>
          <a:p>
            <a:pPr marL="342900" indent="-342900">
              <a:lnSpc>
                <a:spcPct val="115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send video content if applicable </a:t>
            </a:r>
          </a:p>
          <a:p>
            <a:pPr marL="342900" indent="-342900">
              <a:lnSpc>
                <a:spcPct val="115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Where should we merchandise product?</a:t>
            </a:r>
          </a:p>
          <a:p>
            <a:pPr marL="285750" marR="0" lvl="0"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5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A7A1F-A83B-4037-9315-164A3452E5FC}"/>
              </a:ext>
            </a:extLst>
          </p:cNvPr>
          <p:cNvSpPr/>
          <p:nvPr/>
        </p:nvSpPr>
        <p:spPr>
          <a:xfrm>
            <a:off x="0" y="691192"/>
            <a:ext cx="9144000" cy="393523"/>
          </a:xfrm>
          <a:prstGeom prst="rect">
            <a:avLst/>
          </a:prstGeom>
          <a:solidFill>
            <a:srgbClr val="EEB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a:t>
            </a:r>
          </a:p>
        </p:txBody>
      </p:sp>
      <p:sp>
        <p:nvSpPr>
          <p:cNvPr id="5" name="Title 1">
            <a:extLst>
              <a:ext uri="{FF2B5EF4-FFF2-40B4-BE49-F238E27FC236}">
                <a16:creationId xmlns:a16="http://schemas.microsoft.com/office/drawing/2014/main" id="{3F6E5F4C-2865-6288-C0B0-B943D790AC2A}"/>
              </a:ext>
            </a:extLst>
          </p:cNvPr>
          <p:cNvSpPr txBox="1">
            <a:spLocks/>
          </p:cNvSpPr>
          <p:nvPr/>
        </p:nvSpPr>
        <p:spPr>
          <a:xfrm>
            <a:off x="0" y="691192"/>
            <a:ext cx="9144000" cy="328208"/>
          </a:xfrm>
          <a:prstGeom prst="rect">
            <a:avLst/>
          </a:prstGeom>
          <a:solidFill>
            <a:srgbClr val="00573D"/>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Calibri" panose="020F0502020204030204" pitchFamily="34" charset="0"/>
                <a:cs typeface="Calibri" panose="020F0502020204030204" pitchFamily="34" charset="0"/>
              </a:rPr>
              <a:t>Your Brand Here</a:t>
            </a:r>
          </a:p>
        </p:txBody>
      </p:sp>
      <p:pic>
        <p:nvPicPr>
          <p:cNvPr id="6" name="Picture 5" descr="A picture containing text, graphic design, graphics, dance&#10;&#10;Description automatically generated">
            <a:extLst>
              <a:ext uri="{FF2B5EF4-FFF2-40B4-BE49-F238E27FC236}">
                <a16:creationId xmlns:a16="http://schemas.microsoft.com/office/drawing/2014/main" id="{3C4F3BD5-110B-D830-4FB8-C03B8E4C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0" y="122552"/>
            <a:ext cx="1702008" cy="472308"/>
          </a:xfrm>
          <a:prstGeom prst="rect">
            <a:avLst/>
          </a:prstGeom>
        </p:spPr>
      </p:pic>
      <p:sp>
        <p:nvSpPr>
          <p:cNvPr id="2" name="TextBox 1">
            <a:extLst>
              <a:ext uri="{FF2B5EF4-FFF2-40B4-BE49-F238E27FC236}">
                <a16:creationId xmlns:a16="http://schemas.microsoft.com/office/drawing/2014/main" id="{EF49D076-794C-6BD6-1F49-1A4888E4AEC2}"/>
              </a:ext>
            </a:extLst>
          </p:cNvPr>
          <p:cNvSpPr txBox="1"/>
          <p:nvPr/>
        </p:nvSpPr>
        <p:spPr>
          <a:xfrm>
            <a:off x="438864" y="1299533"/>
            <a:ext cx="8467725" cy="5170390"/>
          </a:xfrm>
          <a:prstGeom prst="rect">
            <a:avLst/>
          </a:prstGeom>
          <a:noFill/>
        </p:spPr>
        <p:txBody>
          <a:bodyPr wrap="square" rtlCol="0">
            <a:spAutoFit/>
          </a:bodyPr>
          <a:lstStyle/>
          <a:p>
            <a:pPr marL="0" marR="0">
              <a:lnSpc>
                <a:spcPct val="115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ITEM NAME(S) and UPC(S)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Note to vendor – this should only include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skus</a:t>
            </a:r>
            <a:r>
              <a:rPr lang="en-US" sz="1400" dirty="0">
                <a:effectLst/>
                <a:latin typeface="Calibri" panose="020F0502020204030204" pitchFamily="34" charset="0"/>
                <a:ea typeface="Calibri" panose="020F0502020204030204" pitchFamily="34" charset="0"/>
                <a:cs typeface="Times New Roman" panose="02020603050405020304" pitchFamily="18" charset="0"/>
              </a:rPr>
              <a:t> that Chex has accepted</a:t>
            </a: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1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2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Item 3 – UPC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xxxx</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Talking Points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Please include any relevant information below that would be useful for Chex to know when discussing your brand/products </a:t>
            </a:r>
          </a:p>
          <a:p>
            <a:pPr marR="0" lv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X</a:t>
            </a:r>
          </a:p>
          <a:p>
            <a:pPr marL="342900" marR="0" lvl="0" indent="-342900">
              <a:lnSpc>
                <a:spcPct val="115000"/>
              </a:lnSpc>
              <a:spcBef>
                <a:spcPts val="0"/>
              </a:spcBef>
              <a:spcAft>
                <a:spcPts val="0"/>
              </a:spcAft>
              <a:buFont typeface="+mj-lt"/>
              <a:buAutoNum type="arabicPeriod"/>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19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A7A1F-A83B-4037-9315-164A3452E5FC}"/>
              </a:ext>
            </a:extLst>
          </p:cNvPr>
          <p:cNvSpPr/>
          <p:nvPr/>
        </p:nvSpPr>
        <p:spPr>
          <a:xfrm>
            <a:off x="0" y="691192"/>
            <a:ext cx="9144000" cy="393523"/>
          </a:xfrm>
          <a:prstGeom prst="rect">
            <a:avLst/>
          </a:prstGeom>
          <a:solidFill>
            <a:srgbClr val="EEB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a:t>
            </a:r>
          </a:p>
        </p:txBody>
      </p:sp>
      <p:sp>
        <p:nvSpPr>
          <p:cNvPr id="5" name="Title 1">
            <a:extLst>
              <a:ext uri="{FF2B5EF4-FFF2-40B4-BE49-F238E27FC236}">
                <a16:creationId xmlns:a16="http://schemas.microsoft.com/office/drawing/2014/main" id="{3F6E5F4C-2865-6288-C0B0-B943D790AC2A}"/>
              </a:ext>
            </a:extLst>
          </p:cNvPr>
          <p:cNvSpPr txBox="1">
            <a:spLocks/>
          </p:cNvSpPr>
          <p:nvPr/>
        </p:nvSpPr>
        <p:spPr>
          <a:xfrm>
            <a:off x="0" y="691192"/>
            <a:ext cx="9144000" cy="328208"/>
          </a:xfrm>
          <a:prstGeom prst="rect">
            <a:avLst/>
          </a:prstGeom>
          <a:solidFill>
            <a:srgbClr val="00573D"/>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Calibri" panose="020F0502020204030204" pitchFamily="34" charset="0"/>
                <a:cs typeface="Calibri" panose="020F0502020204030204" pitchFamily="34" charset="0"/>
              </a:rPr>
              <a:t>Brand Name </a:t>
            </a:r>
          </a:p>
        </p:txBody>
      </p:sp>
      <p:pic>
        <p:nvPicPr>
          <p:cNvPr id="6" name="Picture 5" descr="A picture containing text, graphic design, graphics, dance&#10;&#10;Description automatically generated">
            <a:extLst>
              <a:ext uri="{FF2B5EF4-FFF2-40B4-BE49-F238E27FC236}">
                <a16:creationId xmlns:a16="http://schemas.microsoft.com/office/drawing/2014/main" id="{3C4F3BD5-110B-D830-4FB8-C03B8E4C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10" y="122552"/>
            <a:ext cx="1702008" cy="472308"/>
          </a:xfrm>
          <a:prstGeom prst="rect">
            <a:avLst/>
          </a:prstGeom>
        </p:spPr>
      </p:pic>
      <p:sp>
        <p:nvSpPr>
          <p:cNvPr id="11" name="Title 1">
            <a:extLst>
              <a:ext uri="{FF2B5EF4-FFF2-40B4-BE49-F238E27FC236}">
                <a16:creationId xmlns:a16="http://schemas.microsoft.com/office/drawing/2014/main" id="{B869C73E-1666-DD9A-BDA7-849B2500B3AD}"/>
              </a:ext>
            </a:extLst>
          </p:cNvPr>
          <p:cNvSpPr txBox="1">
            <a:spLocks/>
          </p:cNvSpPr>
          <p:nvPr/>
        </p:nvSpPr>
        <p:spPr>
          <a:xfrm>
            <a:off x="7492472" y="150713"/>
            <a:ext cx="1494211" cy="39352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dirty="0">
                <a:solidFill>
                  <a:srgbClr val="00573D"/>
                </a:solidFill>
                <a:latin typeface="Calibri" panose="020F0502020204030204" pitchFamily="34" charset="0"/>
                <a:cs typeface="Calibri" panose="020F0502020204030204" pitchFamily="34" charset="0"/>
              </a:rPr>
              <a:t>Chex Category</a:t>
            </a:r>
          </a:p>
        </p:txBody>
      </p:sp>
      <p:sp>
        <p:nvSpPr>
          <p:cNvPr id="13" name="TextBox 12">
            <a:extLst>
              <a:ext uri="{FF2B5EF4-FFF2-40B4-BE49-F238E27FC236}">
                <a16:creationId xmlns:a16="http://schemas.microsoft.com/office/drawing/2014/main" id="{785DBA0E-CDA3-A106-04DF-557D7EC055A2}"/>
              </a:ext>
            </a:extLst>
          </p:cNvPr>
          <p:cNvSpPr txBox="1"/>
          <p:nvPr/>
        </p:nvSpPr>
        <p:spPr>
          <a:xfrm>
            <a:off x="1667381" y="5670365"/>
            <a:ext cx="6182687" cy="923330"/>
          </a:xfrm>
          <a:prstGeom prst="rect">
            <a:avLst/>
          </a:prstGeom>
          <a:noFill/>
        </p:spPr>
        <p:txBody>
          <a:bodyPr wrap="square" rtlCol="0">
            <a:spAutoFit/>
          </a:bodyPr>
          <a:lstStyle/>
          <a:p>
            <a:pPr algn="ctr"/>
            <a:r>
              <a:rPr lang="en-US" dirty="0"/>
              <a:t>Item Grid (Chex will fill in)</a:t>
            </a:r>
          </a:p>
          <a:p>
            <a:pPr algn="ctr"/>
            <a:r>
              <a:rPr lang="en-US" dirty="0"/>
              <a:t>Vendor: Please leave room for grid on bottom of slide</a:t>
            </a:r>
          </a:p>
          <a:p>
            <a:endParaRPr lang="en-US" dirty="0"/>
          </a:p>
        </p:txBody>
      </p:sp>
      <p:sp>
        <p:nvSpPr>
          <p:cNvPr id="14" name="Rectangle 13">
            <a:extLst>
              <a:ext uri="{FF2B5EF4-FFF2-40B4-BE49-F238E27FC236}">
                <a16:creationId xmlns:a16="http://schemas.microsoft.com/office/drawing/2014/main" id="{FD657F7F-175D-52F8-5BB0-034B52EA7DC0}"/>
              </a:ext>
            </a:extLst>
          </p:cNvPr>
          <p:cNvSpPr/>
          <p:nvPr/>
        </p:nvSpPr>
        <p:spPr>
          <a:xfrm>
            <a:off x="815070" y="5331815"/>
            <a:ext cx="7906483" cy="1394695"/>
          </a:xfrm>
          <a:prstGeom prst="rect">
            <a:avLst/>
          </a:prstGeom>
          <a:noFill/>
          <a:ln>
            <a:solidFill>
              <a:srgbClr val="0057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96943C-A118-B49F-DDBB-AF157445380A}"/>
              </a:ext>
            </a:extLst>
          </p:cNvPr>
          <p:cNvSpPr/>
          <p:nvPr/>
        </p:nvSpPr>
        <p:spPr>
          <a:xfrm>
            <a:off x="200529" y="1175267"/>
            <a:ext cx="7114669" cy="1049971"/>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D1936A5-B4CC-A13D-0E1A-39A0ED2A25A5}"/>
              </a:ext>
            </a:extLst>
          </p:cNvPr>
          <p:cNvSpPr txBox="1"/>
          <p:nvPr/>
        </p:nvSpPr>
        <p:spPr>
          <a:xfrm>
            <a:off x="1501187" y="1187693"/>
            <a:ext cx="4657550" cy="923330"/>
          </a:xfrm>
          <a:prstGeom prst="rect">
            <a:avLst/>
          </a:prstGeom>
          <a:noFill/>
        </p:spPr>
        <p:txBody>
          <a:bodyPr wrap="square" rtlCol="0">
            <a:spAutoFit/>
          </a:bodyPr>
          <a:lstStyle/>
          <a:p>
            <a:pPr algn="ctr"/>
            <a:r>
              <a:rPr lang="en-US" dirty="0"/>
              <a:t>Brand story- </a:t>
            </a:r>
          </a:p>
          <a:p>
            <a:pPr algn="ctr"/>
            <a:r>
              <a:rPr lang="en-US" dirty="0"/>
              <a:t>      Minimum of 100 words </a:t>
            </a:r>
          </a:p>
          <a:p>
            <a:pPr algn="ctr"/>
            <a:r>
              <a:rPr lang="en-US" dirty="0"/>
              <a:t>     500-character limit  </a:t>
            </a:r>
          </a:p>
        </p:txBody>
      </p:sp>
      <p:sp>
        <p:nvSpPr>
          <p:cNvPr id="18" name="Rectangle 17">
            <a:extLst>
              <a:ext uri="{FF2B5EF4-FFF2-40B4-BE49-F238E27FC236}">
                <a16:creationId xmlns:a16="http://schemas.microsoft.com/office/drawing/2014/main" id="{0AA377F9-093E-5D8D-B81F-1BDEA55494B9}"/>
              </a:ext>
            </a:extLst>
          </p:cNvPr>
          <p:cNvSpPr/>
          <p:nvPr/>
        </p:nvSpPr>
        <p:spPr>
          <a:xfrm>
            <a:off x="1318833" y="2563788"/>
            <a:ext cx="2365699" cy="2018112"/>
          </a:xfrm>
          <a:prstGeom prst="rect">
            <a:avLst/>
          </a:prstGeom>
          <a:noFill/>
          <a:ln>
            <a:solidFill>
              <a:srgbClr val="0057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Product image </a:t>
            </a:r>
          </a:p>
        </p:txBody>
      </p:sp>
      <p:sp>
        <p:nvSpPr>
          <p:cNvPr id="19" name="TextBox 18">
            <a:extLst>
              <a:ext uri="{FF2B5EF4-FFF2-40B4-BE49-F238E27FC236}">
                <a16:creationId xmlns:a16="http://schemas.microsoft.com/office/drawing/2014/main" id="{B8235C26-7268-1112-F1AA-64EA9801B3C6}"/>
              </a:ext>
            </a:extLst>
          </p:cNvPr>
          <p:cNvSpPr txBox="1"/>
          <p:nvPr/>
        </p:nvSpPr>
        <p:spPr>
          <a:xfrm>
            <a:off x="1244609" y="2621403"/>
            <a:ext cx="2439924" cy="2031325"/>
          </a:xfrm>
          <a:prstGeom prst="rect">
            <a:avLst/>
          </a:prstGeom>
          <a:noFill/>
        </p:spPr>
        <p:txBody>
          <a:bodyPr wrap="square" rtlCol="0">
            <a:spAutoFit/>
          </a:bodyPr>
          <a:lstStyle/>
          <a:p>
            <a:pPr algn="ctr"/>
            <a:r>
              <a:rPr lang="en-US" sz="1400" dirty="0"/>
              <a:t>Product Image/ Images </a:t>
            </a:r>
          </a:p>
          <a:p>
            <a:pPr algn="ctr"/>
            <a:endParaRPr lang="en-US" sz="1400" dirty="0"/>
          </a:p>
          <a:p>
            <a:pPr algn="ctr"/>
            <a:r>
              <a:rPr lang="en-US" sz="1400" dirty="0"/>
              <a:t>Images should be a pure white background, PNG format preferred, but jpeg is acceptable. </a:t>
            </a:r>
          </a:p>
          <a:p>
            <a:pPr algn="ctr"/>
            <a:r>
              <a:rPr lang="en-US" sz="1400" dirty="0"/>
              <a:t>Please also send high-res image of each product to </a:t>
            </a:r>
            <a:r>
              <a:rPr lang="en-US" sz="1400" b="1" dirty="0"/>
              <a:t>marketing@chexfoods.com</a:t>
            </a:r>
            <a:endParaRPr lang="en-US" sz="1400" dirty="0"/>
          </a:p>
        </p:txBody>
      </p:sp>
      <p:sp>
        <p:nvSpPr>
          <p:cNvPr id="20" name="Rectangle 19">
            <a:extLst>
              <a:ext uri="{FF2B5EF4-FFF2-40B4-BE49-F238E27FC236}">
                <a16:creationId xmlns:a16="http://schemas.microsoft.com/office/drawing/2014/main" id="{DA4E3474-532F-9911-D3C5-E0F3D32092D0}"/>
              </a:ext>
            </a:extLst>
          </p:cNvPr>
          <p:cNvSpPr/>
          <p:nvPr/>
        </p:nvSpPr>
        <p:spPr>
          <a:xfrm>
            <a:off x="4389027" y="2563788"/>
            <a:ext cx="2447651" cy="1828800"/>
          </a:xfrm>
          <a:prstGeom prst="rect">
            <a:avLst/>
          </a:prstGeom>
          <a:noFill/>
          <a:ln>
            <a:solidFill>
              <a:srgbClr val="0057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Product image </a:t>
            </a:r>
          </a:p>
        </p:txBody>
      </p:sp>
      <p:sp>
        <p:nvSpPr>
          <p:cNvPr id="21" name="TextBox 20">
            <a:extLst>
              <a:ext uri="{FF2B5EF4-FFF2-40B4-BE49-F238E27FC236}">
                <a16:creationId xmlns:a16="http://schemas.microsoft.com/office/drawing/2014/main" id="{58FD9CBC-796E-FB66-C218-0BB5CEA7738E}"/>
              </a:ext>
            </a:extLst>
          </p:cNvPr>
          <p:cNvSpPr txBox="1"/>
          <p:nvPr/>
        </p:nvSpPr>
        <p:spPr>
          <a:xfrm>
            <a:off x="4659022" y="2703965"/>
            <a:ext cx="2030136" cy="646331"/>
          </a:xfrm>
          <a:prstGeom prst="rect">
            <a:avLst/>
          </a:prstGeom>
          <a:noFill/>
        </p:spPr>
        <p:txBody>
          <a:bodyPr wrap="square" rtlCol="0">
            <a:spAutoFit/>
          </a:bodyPr>
          <a:lstStyle/>
          <a:p>
            <a:pPr algn="ctr"/>
            <a:r>
              <a:rPr lang="en-US" dirty="0"/>
              <a:t>Lifestyle image (if applicable)</a:t>
            </a:r>
          </a:p>
        </p:txBody>
      </p:sp>
      <p:sp>
        <p:nvSpPr>
          <p:cNvPr id="22" name="Rectangle 21">
            <a:extLst>
              <a:ext uri="{FF2B5EF4-FFF2-40B4-BE49-F238E27FC236}">
                <a16:creationId xmlns:a16="http://schemas.microsoft.com/office/drawing/2014/main" id="{940D83BE-48F3-012E-7AFC-EB5A311BC176}"/>
              </a:ext>
            </a:extLst>
          </p:cNvPr>
          <p:cNvSpPr/>
          <p:nvPr/>
        </p:nvSpPr>
        <p:spPr>
          <a:xfrm>
            <a:off x="7492472" y="2356679"/>
            <a:ext cx="1229081" cy="2819268"/>
          </a:xfrm>
          <a:prstGeom prst="rect">
            <a:avLst/>
          </a:prstGeom>
          <a:noFill/>
          <a:ln>
            <a:solidFill>
              <a:srgbClr val="0057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Product image </a:t>
            </a:r>
          </a:p>
        </p:txBody>
      </p:sp>
      <p:sp>
        <p:nvSpPr>
          <p:cNvPr id="23" name="TextBox 22">
            <a:extLst>
              <a:ext uri="{FF2B5EF4-FFF2-40B4-BE49-F238E27FC236}">
                <a16:creationId xmlns:a16="http://schemas.microsoft.com/office/drawing/2014/main" id="{6CC99EB1-3852-AAC9-3834-FA23448CDB7A}"/>
              </a:ext>
            </a:extLst>
          </p:cNvPr>
          <p:cNvSpPr txBox="1"/>
          <p:nvPr/>
        </p:nvSpPr>
        <p:spPr>
          <a:xfrm>
            <a:off x="7492473" y="2564857"/>
            <a:ext cx="1229080" cy="1477328"/>
          </a:xfrm>
          <a:prstGeom prst="rect">
            <a:avLst/>
          </a:prstGeom>
          <a:noFill/>
        </p:spPr>
        <p:txBody>
          <a:bodyPr wrap="square" rtlCol="0">
            <a:spAutoFit/>
          </a:bodyPr>
          <a:lstStyle/>
          <a:p>
            <a:pPr algn="ctr"/>
            <a:r>
              <a:rPr lang="en-US" dirty="0"/>
              <a:t>Check list of product attributes/ selling points </a:t>
            </a:r>
          </a:p>
        </p:txBody>
      </p:sp>
      <p:sp>
        <p:nvSpPr>
          <p:cNvPr id="25" name="Rectangle 24">
            <a:extLst>
              <a:ext uri="{FF2B5EF4-FFF2-40B4-BE49-F238E27FC236}">
                <a16:creationId xmlns:a16="http://schemas.microsoft.com/office/drawing/2014/main" id="{C7BBBAD6-854F-D27B-CC91-3CFFFF80F749}"/>
              </a:ext>
            </a:extLst>
          </p:cNvPr>
          <p:cNvSpPr/>
          <p:nvPr/>
        </p:nvSpPr>
        <p:spPr>
          <a:xfrm>
            <a:off x="815070" y="4658560"/>
            <a:ext cx="5033395" cy="5173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6FF30C-5C60-128D-3FA9-BCC0EA7EF74C}"/>
              </a:ext>
            </a:extLst>
          </p:cNvPr>
          <p:cNvSpPr txBox="1"/>
          <p:nvPr/>
        </p:nvSpPr>
        <p:spPr>
          <a:xfrm>
            <a:off x="2066925" y="4739954"/>
            <a:ext cx="3295650" cy="369332"/>
          </a:xfrm>
          <a:prstGeom prst="rect">
            <a:avLst/>
          </a:prstGeom>
          <a:noFill/>
        </p:spPr>
        <p:txBody>
          <a:bodyPr wrap="square" rtlCol="0">
            <a:spAutoFit/>
          </a:bodyPr>
          <a:lstStyle/>
          <a:p>
            <a:r>
              <a:rPr lang="en-US" dirty="0"/>
              <a:t>Product/ Brand Certifications </a:t>
            </a:r>
          </a:p>
        </p:txBody>
      </p:sp>
      <p:sp>
        <p:nvSpPr>
          <p:cNvPr id="28" name="Rectangle 27">
            <a:extLst>
              <a:ext uri="{FF2B5EF4-FFF2-40B4-BE49-F238E27FC236}">
                <a16:creationId xmlns:a16="http://schemas.microsoft.com/office/drawing/2014/main" id="{D2BEF631-BAE1-CF66-B092-964A7EBDF23E}"/>
              </a:ext>
            </a:extLst>
          </p:cNvPr>
          <p:cNvSpPr/>
          <p:nvPr/>
        </p:nvSpPr>
        <p:spPr>
          <a:xfrm>
            <a:off x="7532635" y="1380088"/>
            <a:ext cx="1148753" cy="548161"/>
          </a:xfrm>
          <a:prstGeom prst="rect">
            <a:avLst/>
          </a:prstGeom>
          <a:noFill/>
          <a:ln>
            <a:solidFill>
              <a:srgbClr val="0057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Logo</a:t>
            </a:r>
          </a:p>
        </p:txBody>
      </p:sp>
      <p:sp>
        <p:nvSpPr>
          <p:cNvPr id="29" name="Rectangle 28">
            <a:extLst>
              <a:ext uri="{FF2B5EF4-FFF2-40B4-BE49-F238E27FC236}">
                <a16:creationId xmlns:a16="http://schemas.microsoft.com/office/drawing/2014/main" id="{0F000CC7-E8ED-9C0A-75A3-54AF2DDE5754}"/>
              </a:ext>
            </a:extLst>
          </p:cNvPr>
          <p:cNvSpPr/>
          <p:nvPr/>
        </p:nvSpPr>
        <p:spPr>
          <a:xfrm>
            <a:off x="6291741" y="4485677"/>
            <a:ext cx="1023457" cy="7682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573D"/>
              </a:solidFill>
            </a:endParaRPr>
          </a:p>
        </p:txBody>
      </p:sp>
      <p:sp>
        <p:nvSpPr>
          <p:cNvPr id="30" name="TextBox 29">
            <a:extLst>
              <a:ext uri="{FF2B5EF4-FFF2-40B4-BE49-F238E27FC236}">
                <a16:creationId xmlns:a16="http://schemas.microsoft.com/office/drawing/2014/main" id="{8C38563B-0F3C-B343-FDCE-C3BB425FE1EA}"/>
              </a:ext>
            </a:extLst>
          </p:cNvPr>
          <p:cNvSpPr txBox="1"/>
          <p:nvPr/>
        </p:nvSpPr>
        <p:spPr>
          <a:xfrm>
            <a:off x="6158737" y="4652727"/>
            <a:ext cx="1289463" cy="523220"/>
          </a:xfrm>
          <a:prstGeom prst="rect">
            <a:avLst/>
          </a:prstGeom>
          <a:noFill/>
        </p:spPr>
        <p:txBody>
          <a:bodyPr wrap="square" rtlCol="0">
            <a:spAutoFit/>
          </a:bodyPr>
          <a:lstStyle/>
          <a:p>
            <a:pPr algn="ctr"/>
            <a:r>
              <a:rPr lang="en-US" sz="1400" dirty="0"/>
              <a:t>Social Media QR code  </a:t>
            </a:r>
          </a:p>
        </p:txBody>
      </p:sp>
    </p:spTree>
    <p:extLst>
      <p:ext uri="{BB962C8B-B14F-4D97-AF65-F5344CB8AC3E}">
        <p14:creationId xmlns:p14="http://schemas.microsoft.com/office/powerpoint/2010/main" val="420384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A7A1F-A83B-4037-9315-164A3452E5FC}"/>
              </a:ext>
            </a:extLst>
          </p:cNvPr>
          <p:cNvSpPr/>
          <p:nvPr/>
        </p:nvSpPr>
        <p:spPr>
          <a:xfrm>
            <a:off x="0" y="709292"/>
            <a:ext cx="9143710" cy="386543"/>
          </a:xfrm>
          <a:prstGeom prst="rect">
            <a:avLst/>
          </a:prstGeom>
          <a:solidFill>
            <a:srgbClr val="EEB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F6E5F4C-2865-6288-C0B0-B943D790AC2A}"/>
              </a:ext>
            </a:extLst>
          </p:cNvPr>
          <p:cNvSpPr txBox="1">
            <a:spLocks/>
          </p:cNvSpPr>
          <p:nvPr/>
        </p:nvSpPr>
        <p:spPr>
          <a:xfrm>
            <a:off x="0" y="690422"/>
            <a:ext cx="9144000" cy="328208"/>
          </a:xfrm>
          <a:prstGeom prst="rect">
            <a:avLst/>
          </a:prstGeom>
          <a:solidFill>
            <a:srgbClr val="00573D"/>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Calibri" panose="020F0502020204030204" pitchFamily="34" charset="0"/>
                <a:cs typeface="Calibri" panose="020F0502020204030204" pitchFamily="34" charset="0"/>
              </a:rPr>
              <a:t>Laurel Hill</a:t>
            </a:r>
          </a:p>
        </p:txBody>
      </p:sp>
      <p:pic>
        <p:nvPicPr>
          <p:cNvPr id="6" name="Picture 5" descr="A picture containing text, graphic design, graphics, dance&#10;&#10;Description automatically generated">
            <a:extLst>
              <a:ext uri="{FF2B5EF4-FFF2-40B4-BE49-F238E27FC236}">
                <a16:creationId xmlns:a16="http://schemas.microsoft.com/office/drawing/2014/main" id="{3C4F3BD5-110B-D830-4FB8-C03B8E4C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15" y="71686"/>
            <a:ext cx="1702008" cy="472308"/>
          </a:xfrm>
          <a:prstGeom prst="rect">
            <a:avLst/>
          </a:prstGeom>
        </p:spPr>
      </p:pic>
      <p:sp>
        <p:nvSpPr>
          <p:cNvPr id="11" name="Title 1">
            <a:extLst>
              <a:ext uri="{FF2B5EF4-FFF2-40B4-BE49-F238E27FC236}">
                <a16:creationId xmlns:a16="http://schemas.microsoft.com/office/drawing/2014/main" id="{B869C73E-1666-DD9A-BDA7-849B2500B3AD}"/>
              </a:ext>
            </a:extLst>
          </p:cNvPr>
          <p:cNvSpPr txBox="1">
            <a:spLocks/>
          </p:cNvSpPr>
          <p:nvPr/>
        </p:nvSpPr>
        <p:spPr>
          <a:xfrm>
            <a:off x="5574891" y="215786"/>
            <a:ext cx="3441294" cy="32820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b="1" dirty="0">
                <a:solidFill>
                  <a:srgbClr val="00573D"/>
                </a:solidFill>
                <a:latin typeface="Calibri" panose="020F0502020204030204" pitchFamily="34" charset="0"/>
                <a:cs typeface="Calibri" panose="020F0502020204030204" pitchFamily="34" charset="0"/>
              </a:rPr>
              <a:t>Crackers &amp; Breads </a:t>
            </a:r>
          </a:p>
        </p:txBody>
      </p:sp>
      <p:sp>
        <p:nvSpPr>
          <p:cNvPr id="8" name="TextBox 7">
            <a:extLst>
              <a:ext uri="{FF2B5EF4-FFF2-40B4-BE49-F238E27FC236}">
                <a16:creationId xmlns:a16="http://schemas.microsoft.com/office/drawing/2014/main" id="{2083A4A4-ADAE-988A-A9EF-AFEEAD6EB9C4}"/>
              </a:ext>
            </a:extLst>
          </p:cNvPr>
          <p:cNvSpPr txBox="1"/>
          <p:nvPr/>
        </p:nvSpPr>
        <p:spPr>
          <a:xfrm>
            <a:off x="127815" y="1341576"/>
            <a:ext cx="7400925" cy="738664"/>
          </a:xfrm>
          <a:prstGeom prst="rect">
            <a:avLst/>
          </a:prstGeom>
          <a:noFill/>
        </p:spPr>
        <p:txBody>
          <a:bodyPr wrap="square">
            <a:spAutoFit/>
          </a:bodyPr>
          <a:lstStyle/>
          <a:p>
            <a:pPr marL="0" marR="0" lvl="0" indent="0" defTabSz="898803" eaLnBrk="1" fontAlgn="auto" latinLnBrk="0" hangingPunct="1">
              <a:lnSpc>
                <a:spcPct val="100000"/>
              </a:lnSpc>
              <a:spcBef>
                <a:spcPts val="0"/>
              </a:spcBef>
              <a:spcAft>
                <a:spcPts val="600"/>
              </a:spcAft>
              <a:buClrTx/>
              <a:buSzTx/>
              <a:buFontTx/>
              <a:buNone/>
              <a:tabLst/>
              <a:defRPr/>
            </a:pPr>
            <a:r>
              <a:rPr kumimoji="0" lang="en-CA" sz="1400" b="0" i="0" u="none" strike="noStrike" kern="0" cap="none" spc="0" normalizeH="0" baseline="0" noProof="0" dirty="0">
                <a:ln>
                  <a:noFill/>
                </a:ln>
                <a:solidFill>
                  <a:prstClr val="black"/>
                </a:solidFill>
                <a:effectLst/>
                <a:uLnTx/>
                <a:uFillTx/>
              </a:rPr>
              <a:t>Since 1965, we have been providing our Laurel Hill products to leading retailers throughout the Northeast. Today, over 50 years later, Laurel Hill has continued to expand our product selections and we now supply our Laurel Hill products to passionate food lovers around the country.</a:t>
            </a:r>
            <a:endParaRPr kumimoji="0" lang="en-US" sz="1400" b="0" i="0" u="none" strike="noStrike" kern="0" cap="none" spc="0" normalizeH="0" baseline="0" noProof="0" dirty="0">
              <a:ln>
                <a:noFill/>
              </a:ln>
              <a:solidFill>
                <a:prstClr val="black"/>
              </a:solidFill>
              <a:effectLst/>
              <a:uLnTx/>
              <a:uFillTx/>
            </a:endParaRPr>
          </a:p>
        </p:txBody>
      </p:sp>
      <p:pic>
        <p:nvPicPr>
          <p:cNvPr id="9" name="Picture 8">
            <a:extLst>
              <a:ext uri="{FF2B5EF4-FFF2-40B4-BE49-F238E27FC236}">
                <a16:creationId xmlns:a16="http://schemas.microsoft.com/office/drawing/2014/main" id="{6B4A2AEE-D505-9885-0E31-A2D9BB1DC6E3}"/>
              </a:ext>
            </a:extLst>
          </p:cNvPr>
          <p:cNvPicPr>
            <a:picLocks noChangeAspect="1"/>
          </p:cNvPicPr>
          <p:nvPr/>
        </p:nvPicPr>
        <p:blipFill>
          <a:blip r:embed="rId3"/>
          <a:stretch>
            <a:fillRect/>
          </a:stretch>
        </p:blipFill>
        <p:spPr>
          <a:xfrm>
            <a:off x="7255793" y="1275509"/>
            <a:ext cx="1478210" cy="826971"/>
          </a:xfrm>
          <a:prstGeom prst="rect">
            <a:avLst/>
          </a:prstGeom>
        </p:spPr>
      </p:pic>
      <p:pic>
        <p:nvPicPr>
          <p:cNvPr id="10" name="Picture 9">
            <a:extLst>
              <a:ext uri="{FF2B5EF4-FFF2-40B4-BE49-F238E27FC236}">
                <a16:creationId xmlns:a16="http://schemas.microsoft.com/office/drawing/2014/main" id="{BAC8B315-8339-ABED-E4C1-0D219CF32BB2}"/>
              </a:ext>
            </a:extLst>
          </p:cNvPr>
          <p:cNvPicPr>
            <a:picLocks noChangeAspect="1"/>
          </p:cNvPicPr>
          <p:nvPr/>
        </p:nvPicPr>
        <p:blipFill>
          <a:blip r:embed="rId4"/>
          <a:stretch>
            <a:fillRect/>
          </a:stretch>
        </p:blipFill>
        <p:spPr>
          <a:xfrm>
            <a:off x="219635" y="2238473"/>
            <a:ext cx="1565687" cy="2167586"/>
          </a:xfrm>
          <a:prstGeom prst="rect">
            <a:avLst/>
          </a:prstGeom>
        </p:spPr>
      </p:pic>
      <p:pic>
        <p:nvPicPr>
          <p:cNvPr id="12" name="Picture 11">
            <a:extLst>
              <a:ext uri="{FF2B5EF4-FFF2-40B4-BE49-F238E27FC236}">
                <a16:creationId xmlns:a16="http://schemas.microsoft.com/office/drawing/2014/main" id="{C40562DF-7510-FF1E-FE8E-A4984F58F2BE}"/>
              </a:ext>
            </a:extLst>
          </p:cNvPr>
          <p:cNvPicPr>
            <a:picLocks noChangeAspect="1"/>
          </p:cNvPicPr>
          <p:nvPr/>
        </p:nvPicPr>
        <p:blipFill>
          <a:blip r:embed="rId5"/>
          <a:stretch>
            <a:fillRect/>
          </a:stretch>
        </p:blipFill>
        <p:spPr>
          <a:xfrm>
            <a:off x="1926185" y="2242186"/>
            <a:ext cx="1568893" cy="2167586"/>
          </a:xfrm>
          <a:prstGeom prst="rect">
            <a:avLst/>
          </a:prstGeom>
        </p:spPr>
      </p:pic>
      <p:pic>
        <p:nvPicPr>
          <p:cNvPr id="13" name="Picture 12">
            <a:extLst>
              <a:ext uri="{FF2B5EF4-FFF2-40B4-BE49-F238E27FC236}">
                <a16:creationId xmlns:a16="http://schemas.microsoft.com/office/drawing/2014/main" id="{CE624092-8839-B8EE-246B-89C663BBEB32}"/>
              </a:ext>
            </a:extLst>
          </p:cNvPr>
          <p:cNvPicPr>
            <a:picLocks noChangeAspect="1"/>
          </p:cNvPicPr>
          <p:nvPr/>
        </p:nvPicPr>
        <p:blipFill>
          <a:blip r:embed="rId6"/>
          <a:stretch>
            <a:fillRect/>
          </a:stretch>
        </p:blipFill>
        <p:spPr>
          <a:xfrm>
            <a:off x="3640347" y="2232944"/>
            <a:ext cx="1539092" cy="2136710"/>
          </a:xfrm>
          <a:prstGeom prst="rect">
            <a:avLst/>
          </a:prstGeom>
        </p:spPr>
      </p:pic>
      <p:pic>
        <p:nvPicPr>
          <p:cNvPr id="14" name="Picture 13">
            <a:extLst>
              <a:ext uri="{FF2B5EF4-FFF2-40B4-BE49-F238E27FC236}">
                <a16:creationId xmlns:a16="http://schemas.microsoft.com/office/drawing/2014/main" id="{C6659C92-06FE-0FE0-1336-3642B0A73E92}"/>
              </a:ext>
            </a:extLst>
          </p:cNvPr>
          <p:cNvPicPr>
            <a:picLocks noChangeAspect="1"/>
          </p:cNvPicPr>
          <p:nvPr/>
        </p:nvPicPr>
        <p:blipFill>
          <a:blip r:embed="rId7"/>
          <a:stretch>
            <a:fillRect/>
          </a:stretch>
        </p:blipFill>
        <p:spPr>
          <a:xfrm>
            <a:off x="5317841" y="2240077"/>
            <a:ext cx="1539092" cy="2140141"/>
          </a:xfrm>
          <a:prstGeom prst="rect">
            <a:avLst/>
          </a:prstGeom>
        </p:spPr>
      </p:pic>
      <p:sp>
        <p:nvSpPr>
          <p:cNvPr id="15" name="TextBox 14">
            <a:extLst>
              <a:ext uri="{FF2B5EF4-FFF2-40B4-BE49-F238E27FC236}">
                <a16:creationId xmlns:a16="http://schemas.microsoft.com/office/drawing/2014/main" id="{64579EC9-1B30-CA99-AE94-09595563451D}"/>
              </a:ext>
            </a:extLst>
          </p:cNvPr>
          <p:cNvSpPr txBox="1"/>
          <p:nvPr/>
        </p:nvSpPr>
        <p:spPr>
          <a:xfrm>
            <a:off x="7002202" y="2227115"/>
            <a:ext cx="2397366" cy="1600438"/>
          </a:xfrm>
          <a:prstGeom prst="rect">
            <a:avLst/>
          </a:prstGeom>
          <a:noFill/>
        </p:spPr>
        <p:txBody>
          <a:bodyPr wrap="square">
            <a:spAutoFit/>
          </a:bodyPr>
          <a:lstStyle/>
          <a:p>
            <a:pPr marL="285750" marR="0" lvl="0" indent="-285750" algn="l" defTabSz="898803" rtl="0" eaLnBrk="1" fontAlgn="auto" latinLnBrk="0" hangingPunct="1">
              <a:lnSpc>
                <a:spcPct val="10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Made locally in Massachusetts</a:t>
            </a:r>
          </a:p>
          <a:p>
            <a:pPr marL="285750" marR="0" lvl="0" indent="-285750" algn="l" defTabSz="898803" rtl="0" eaLnBrk="1" fontAlgn="auto" latinLnBrk="0" hangingPunct="1">
              <a:lnSpc>
                <a:spcPct val="10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Familiar flavors- perfect snack any time of day</a:t>
            </a:r>
          </a:p>
          <a:p>
            <a:pPr marL="285750" marR="0" lvl="0" indent="-285750" algn="l" defTabSz="898803" rtl="0" eaLnBrk="1" fontAlgn="auto" latinLnBrk="0" hangingPunct="1">
              <a:lnSpc>
                <a:spcPct val="10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Vegan </a:t>
            </a:r>
          </a:p>
          <a:p>
            <a:pPr marL="285750" marR="0" lvl="0" indent="-285750" algn="l" defTabSz="898803" rtl="0" eaLnBrk="1" fontAlgn="auto" latinLnBrk="0" hangingPunct="1">
              <a:lnSpc>
                <a:spcPct val="10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Non-GMO</a:t>
            </a:r>
          </a:p>
          <a:p>
            <a:pPr marL="285750" marR="0" lvl="0" indent="-285750" algn="l" defTabSz="898803" rtl="0" eaLnBrk="1" fontAlgn="auto" latinLnBrk="0" hangingPunct="1">
              <a:lnSpc>
                <a:spcPct val="10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EXCLUSIVE to Chex!</a:t>
            </a:r>
          </a:p>
        </p:txBody>
      </p:sp>
      <p:pic>
        <p:nvPicPr>
          <p:cNvPr id="18" name="Picture 17">
            <a:extLst>
              <a:ext uri="{FF2B5EF4-FFF2-40B4-BE49-F238E27FC236}">
                <a16:creationId xmlns:a16="http://schemas.microsoft.com/office/drawing/2014/main" id="{63C72601-4CD4-A2B8-56F0-01E1602A4299}"/>
              </a:ext>
            </a:extLst>
          </p:cNvPr>
          <p:cNvPicPr>
            <a:picLocks noChangeAspect="1"/>
          </p:cNvPicPr>
          <p:nvPr/>
        </p:nvPicPr>
        <p:blipFill>
          <a:blip r:embed="rId8"/>
          <a:stretch>
            <a:fillRect/>
          </a:stretch>
        </p:blipFill>
        <p:spPr>
          <a:xfrm>
            <a:off x="2605987" y="4571718"/>
            <a:ext cx="621846" cy="621846"/>
          </a:xfrm>
          <a:prstGeom prst="rect">
            <a:avLst/>
          </a:prstGeom>
        </p:spPr>
      </p:pic>
      <p:pic>
        <p:nvPicPr>
          <p:cNvPr id="20" name="Picture 2" descr="Non-GMO - Jungbunzlauer">
            <a:extLst>
              <a:ext uri="{FF2B5EF4-FFF2-40B4-BE49-F238E27FC236}">
                <a16:creationId xmlns:a16="http://schemas.microsoft.com/office/drawing/2014/main" id="{B30B7763-D02F-1E64-3938-EF6E6F2E2C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0390" y="4641139"/>
            <a:ext cx="682232" cy="4999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5F7E70A-398A-3017-DCD7-BBE2C2484C1D}"/>
              </a:ext>
            </a:extLst>
          </p:cNvPr>
          <p:cNvPicPr>
            <a:picLocks noChangeAspect="1"/>
          </p:cNvPicPr>
          <p:nvPr/>
        </p:nvPicPr>
        <p:blipFill>
          <a:blip r:embed="rId10"/>
          <a:stretch>
            <a:fillRect/>
          </a:stretch>
        </p:blipFill>
        <p:spPr>
          <a:xfrm>
            <a:off x="7458925" y="3893209"/>
            <a:ext cx="1071945" cy="1600439"/>
          </a:xfrm>
          <a:prstGeom prst="rect">
            <a:avLst/>
          </a:prstGeom>
        </p:spPr>
      </p:pic>
      <p:pic>
        <p:nvPicPr>
          <p:cNvPr id="23" name="Picture 22">
            <a:extLst>
              <a:ext uri="{FF2B5EF4-FFF2-40B4-BE49-F238E27FC236}">
                <a16:creationId xmlns:a16="http://schemas.microsoft.com/office/drawing/2014/main" id="{F22A01B4-4D76-B5E3-2ECB-A2B2A4261C24}"/>
              </a:ext>
            </a:extLst>
          </p:cNvPr>
          <p:cNvPicPr>
            <a:picLocks noChangeAspect="1"/>
          </p:cNvPicPr>
          <p:nvPr/>
        </p:nvPicPr>
        <p:blipFill>
          <a:blip r:embed="rId11"/>
          <a:stretch>
            <a:fillRect/>
          </a:stretch>
        </p:blipFill>
        <p:spPr>
          <a:xfrm>
            <a:off x="4841081" y="4439403"/>
            <a:ext cx="676715" cy="676715"/>
          </a:xfrm>
          <a:prstGeom prst="rect">
            <a:avLst/>
          </a:prstGeom>
        </p:spPr>
      </p:pic>
      <p:pic>
        <p:nvPicPr>
          <p:cNvPr id="24" name="Picture 23">
            <a:extLst>
              <a:ext uri="{FF2B5EF4-FFF2-40B4-BE49-F238E27FC236}">
                <a16:creationId xmlns:a16="http://schemas.microsoft.com/office/drawing/2014/main" id="{1137623F-1467-0474-33D9-85EB7B910106}"/>
              </a:ext>
            </a:extLst>
          </p:cNvPr>
          <p:cNvPicPr>
            <a:picLocks noChangeAspect="1"/>
          </p:cNvPicPr>
          <p:nvPr/>
        </p:nvPicPr>
        <p:blipFill>
          <a:blip r:embed="rId12"/>
          <a:stretch>
            <a:fillRect/>
          </a:stretch>
        </p:blipFill>
        <p:spPr>
          <a:xfrm>
            <a:off x="4697812" y="5042616"/>
            <a:ext cx="963251" cy="396274"/>
          </a:xfrm>
          <a:prstGeom prst="rect">
            <a:avLst/>
          </a:prstGeom>
        </p:spPr>
      </p:pic>
      <p:sp>
        <p:nvSpPr>
          <p:cNvPr id="2" name="TextBox 1">
            <a:extLst>
              <a:ext uri="{FF2B5EF4-FFF2-40B4-BE49-F238E27FC236}">
                <a16:creationId xmlns:a16="http://schemas.microsoft.com/office/drawing/2014/main" id="{88A3CE3A-1171-7563-6A89-7EFAADEC36C4}"/>
              </a:ext>
            </a:extLst>
          </p:cNvPr>
          <p:cNvSpPr txBox="1"/>
          <p:nvPr/>
        </p:nvSpPr>
        <p:spPr>
          <a:xfrm rot="20109399">
            <a:off x="-403322" y="911971"/>
            <a:ext cx="11299740" cy="3477875"/>
          </a:xfrm>
          <a:prstGeom prst="rect">
            <a:avLst/>
          </a:prstGeom>
          <a:noFill/>
          <a:ln>
            <a:solidFill>
              <a:srgbClr val="000000">
                <a:alpha val="0"/>
              </a:srgbClr>
            </a:solidFill>
          </a:ln>
        </p:spPr>
        <p:txBody>
          <a:bodyPr wrap="square" rtlCol="0">
            <a:spAutoFit/>
          </a:bodyPr>
          <a:lstStyle/>
          <a:p>
            <a:r>
              <a:rPr lang="en-US" sz="22000" dirty="0">
                <a:ln w="38100">
                  <a:solidFill>
                    <a:schemeClr val="bg2">
                      <a:lumMod val="75000"/>
                    </a:schemeClr>
                  </a:solidFill>
                </a:ln>
                <a:noFill/>
                <a:effectLst>
                  <a:outerShdw blurRad="50800" dist="38100" dir="2700000" algn="tl" rotWithShape="0">
                    <a:schemeClr val="bg2">
                      <a:lumMod val="75000"/>
                      <a:alpha val="0"/>
                    </a:schemeClr>
                  </a:outerShdw>
                </a:effectLst>
              </a:rPr>
              <a:t>Example</a:t>
            </a:r>
          </a:p>
        </p:txBody>
      </p:sp>
      <p:pic>
        <p:nvPicPr>
          <p:cNvPr id="3" name="Picture 2">
            <a:extLst>
              <a:ext uri="{FF2B5EF4-FFF2-40B4-BE49-F238E27FC236}">
                <a16:creationId xmlns:a16="http://schemas.microsoft.com/office/drawing/2014/main" id="{E3B01CBE-DDDA-C590-7461-8E644A21B049}"/>
              </a:ext>
            </a:extLst>
          </p:cNvPr>
          <p:cNvPicPr>
            <a:picLocks noChangeAspect="1"/>
          </p:cNvPicPr>
          <p:nvPr/>
        </p:nvPicPr>
        <p:blipFill>
          <a:blip r:embed="rId13"/>
          <a:stretch>
            <a:fillRect/>
          </a:stretch>
        </p:blipFill>
        <p:spPr>
          <a:xfrm>
            <a:off x="248371" y="5678434"/>
            <a:ext cx="8485632" cy="1132332"/>
          </a:xfrm>
          <a:prstGeom prst="rect">
            <a:avLst/>
          </a:prstGeom>
        </p:spPr>
      </p:pic>
    </p:spTree>
    <p:extLst>
      <p:ext uri="{BB962C8B-B14F-4D97-AF65-F5344CB8AC3E}">
        <p14:creationId xmlns:p14="http://schemas.microsoft.com/office/powerpoint/2010/main" val="1826953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20769</TotalTime>
  <Words>564</Words>
  <Application>Microsoft Office PowerPoint</Application>
  <PresentationFormat>On-screen Show (4:3)</PresentationFormat>
  <Paragraphs>78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Kelley</dc:creator>
  <cp:lastModifiedBy>Jillian Goodwin</cp:lastModifiedBy>
  <cp:revision>15</cp:revision>
  <dcterms:created xsi:type="dcterms:W3CDTF">2023-06-19T14:25:48Z</dcterms:created>
  <dcterms:modified xsi:type="dcterms:W3CDTF">2024-02-15T15:08:39Z</dcterms:modified>
</cp:coreProperties>
</file>